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98" r:id="rId2"/>
    <p:sldId id="2608" r:id="rId3"/>
    <p:sldId id="2610" r:id="rId4"/>
    <p:sldId id="2611" r:id="rId5"/>
    <p:sldId id="2612" r:id="rId6"/>
    <p:sldId id="2613" r:id="rId7"/>
    <p:sldId id="2615" r:id="rId8"/>
    <p:sldId id="2614" r:id="rId9"/>
    <p:sldId id="456" r:id="rId10"/>
  </p:sldIdLst>
  <p:sldSz cx="12192000" cy="6858000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folien" id="{3E6C9EF1-D882-4C55-A08F-244A762B696A}">
          <p14:sldIdLst>
            <p14:sldId id="2598"/>
            <p14:sldId id="2608"/>
            <p14:sldId id="2610"/>
            <p14:sldId id="2611"/>
            <p14:sldId id="2612"/>
            <p14:sldId id="2613"/>
            <p14:sldId id="2615"/>
            <p14:sldId id="2614"/>
            <p14:sldId id="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07C"/>
    <a:srgbClr val="80C535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94243" autoAdjust="0"/>
  </p:normalViewPr>
  <p:slideViewPr>
    <p:cSldViewPr snapToGrid="0">
      <p:cViewPr varScale="1">
        <p:scale>
          <a:sx n="114" d="100"/>
          <a:sy n="114" d="100"/>
        </p:scale>
        <p:origin x="58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9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01.04.2022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DD.MM.YYYY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TOPIC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8.xml"/><Relationship Id="rId21" Type="http://schemas.openxmlformats.org/officeDocument/2006/relationships/image" Target="../media/image14.sv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png"/><Relationship Id="rId5" Type="http://schemas.openxmlformats.org/officeDocument/2006/relationships/tags" Target="../tags/tag1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tags" Target="../tags/tag15.xml"/><Relationship Id="rId19" Type="http://schemas.openxmlformats.org/officeDocument/2006/relationships/image" Target="../media/image12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Relationship Id="rId30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annguyen0910/food-recognition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dc.nal.usda.gov/" TargetMode="External"/><Relationship Id="rId2" Type="http://schemas.openxmlformats.org/officeDocument/2006/relationships/hyperlink" Target="https://multimedia.efsa.europa.eu/drvs/index.ht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" Type="http://schemas.openxmlformats.org/officeDocument/2006/relationships/tags" Target="../tags/tag18.xml"/><Relationship Id="rId21" Type="http://schemas.openxmlformats.org/officeDocument/2006/relationships/image" Target="../media/image15.png"/><Relationship Id="rId7" Type="http://schemas.openxmlformats.org/officeDocument/2006/relationships/tags" Target="../tags/tag22.xm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tags" Target="../tags/tag17.xml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5.png"/><Relationship Id="rId24" Type="http://schemas.openxmlformats.org/officeDocument/2006/relationships/image" Target="../media/image18.svg"/><Relationship Id="rId5" Type="http://schemas.openxmlformats.org/officeDocument/2006/relationships/tags" Target="../tags/tag20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sv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13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8.svg"/><Relationship Id="rId22" Type="http://schemas.openxmlformats.org/officeDocument/2006/relationships/image" Target="../media/image16.svg"/><Relationship Id="rId2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de-DE" dirty="0"/>
              <a:t>Send NUTEZ</a:t>
            </a:r>
            <a:br>
              <a:rPr lang="de-DE" dirty="0"/>
            </a:br>
            <a:r>
              <a:rPr lang="de-DE" sz="2000" dirty="0"/>
              <a:t>Food Tracking  </a:t>
            </a:r>
            <a:r>
              <a:rPr lang="de-DE" sz="2000" dirty="0" err="1"/>
              <a:t>done</a:t>
            </a:r>
            <a:r>
              <a:rPr lang="de-DE" sz="2000" dirty="0"/>
              <a:t> </a:t>
            </a:r>
            <a:r>
              <a:rPr lang="de-DE" sz="2000" dirty="0" err="1"/>
              <a:t>right</a:t>
            </a:r>
            <a:r>
              <a:rPr lang="de-DE" sz="2000" dirty="0"/>
              <a:t>.</a:t>
            </a:r>
            <a:endParaRPr lang="de-DE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GB" dirty="0"/>
              <a:t>Team: Sebastian Rossi, Sebastian Lutz</a:t>
            </a:r>
          </a:p>
          <a:p>
            <a:pPr algn="ctr"/>
            <a:r>
              <a:rPr lang="en-GB" dirty="0"/>
              <a:t>Supervisors: </a:t>
            </a:r>
            <a:r>
              <a:rPr lang="de-DE" dirty="0"/>
              <a:t>Adria </a:t>
            </a:r>
            <a:r>
              <a:rPr lang="de-DE" dirty="0" err="1"/>
              <a:t>Mallol-Ragolta</a:t>
            </a:r>
            <a:r>
              <a:rPr lang="de-DE" dirty="0"/>
              <a:t>, Alexander </a:t>
            </a:r>
            <a:r>
              <a:rPr lang="de-DE" dirty="0" err="1"/>
              <a:t>Kathan</a:t>
            </a:r>
            <a:endParaRPr lang="en-GB" dirty="0"/>
          </a:p>
          <a:p>
            <a:pPr algn="ctr"/>
            <a:r>
              <a:rPr lang="de-DE" dirty="0"/>
              <a:t>Winter Semester 2021-2022</a:t>
            </a:r>
            <a:endParaRPr lang="en-GB" dirty="0"/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3" name="Grafik 2" descr="Ein Bild, das Melone, Gemüsemelone, Obst, orange enthält.&#10;&#10;Automatisch generierte Beschreibung">
            <a:extLst>
              <a:ext uri="{FF2B5EF4-FFF2-40B4-BE49-F238E27FC236}">
                <a16:creationId xmlns:a16="http://schemas.microsoft.com/office/drawing/2014/main" id="{1C86A417-7ECE-455C-9CC0-D15AB60C8A4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87934" y="1879851"/>
            <a:ext cx="1294151" cy="92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Live Demo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Challenges and Conclusion</a:t>
            </a:r>
          </a:p>
        </p:txBody>
      </p:sp>
      <p:sp>
        <p:nvSpPr>
          <p:cNvPr id="19" name="Marcador de fecha 18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DD.MM.YYYY</a:t>
            </a:r>
            <a:endParaRPr lang="de-DE" dirty="0"/>
          </a:p>
        </p:txBody>
      </p:sp>
      <p:sp>
        <p:nvSpPr>
          <p:cNvPr id="20" name="Marcador de pie de página 19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Project/App Title</a:t>
            </a:r>
          </a:p>
        </p:txBody>
      </p:sp>
      <p:sp>
        <p:nvSpPr>
          <p:cNvPr id="21" name="Marcador de número de diapositiva 2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855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9999" y="1674000"/>
            <a:ext cx="5211018" cy="4441574"/>
          </a:xfrm>
        </p:spPr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Nutrition diary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Automated food detection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Personal and meal nutrition scores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Detailed data screens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Food Tracking done right.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DD.MM.YYYY</a:t>
            </a:r>
            <a:endParaRPr lang="de-D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Project/App Title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Grafik 8" descr="Ein Bild, das Melone, Gemüsemelone, Obst, orange enthält.&#10;&#10;Automatisch generierte Beschreibung">
            <a:extLst>
              <a:ext uri="{FF2B5EF4-FFF2-40B4-BE49-F238E27FC236}">
                <a16:creationId xmlns:a16="http://schemas.microsoft.com/office/drawing/2014/main" id="{B2824528-2563-4077-9B1A-9DCB45ED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36" y="1548427"/>
            <a:ext cx="4450734" cy="319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AF42FB7-62C2-4C03-978D-69805BB0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1" t="8341" r="241" b="27204"/>
          <a:stretch/>
        </p:blipFill>
        <p:spPr>
          <a:xfrm>
            <a:off x="719400" y="1712328"/>
            <a:ext cx="5312284" cy="4561250"/>
          </a:xfrm>
        </p:spPr>
      </p:pic>
      <p:sp>
        <p:nvSpPr>
          <p:cNvPr id="4" name="Subtítu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Wireframe and Architecture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01.04.2022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Send NUTEZ. Food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560F924-E518-450A-BDD8-00E553052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38" y="2262756"/>
            <a:ext cx="3429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3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9999" y="1674000"/>
            <a:ext cx="9640405" cy="4644000"/>
          </a:xfrm>
        </p:spPr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Based on YOLOv5 with Pre-trained weights for Food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Model converted and built for the NCNN framework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Call the model via JNI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Send </a:t>
            </a:r>
            <a:r>
              <a:rPr lang="en-GB" dirty="0" err="1"/>
              <a:t>ImageProxy</a:t>
            </a:r>
            <a:r>
              <a:rPr lang="en-GB" dirty="0"/>
              <a:t> Stream/Images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Receive predictions and Box-coordinates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Original implementation: </a:t>
            </a:r>
            <a:r>
              <a:rPr lang="en-GB" dirty="0">
                <a:hlinkClick r:id="rId2"/>
              </a:rPr>
              <a:t>https://github.com/lannguyen0910/food-recognition</a:t>
            </a:r>
            <a:endParaRPr lang="en-GB" dirty="0"/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https://www.researchgate.net/publication/335833242_FoodTracker_A_Real-time_Food_Detection_Mobile_Application_byDeep_Convolutional_Neural_Networks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Food Detection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DD.MM.YYYY</a:t>
            </a:r>
            <a:endParaRPr lang="de-D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Project/App Title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93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Daily nutrition reference values: </a:t>
            </a:r>
            <a:r>
              <a:rPr lang="en-GB" dirty="0">
                <a:hlinkClick r:id="rId2"/>
              </a:rPr>
              <a:t>https://multimedia.efsa.europa.eu/drvs/index.htm</a:t>
            </a:r>
            <a:endParaRPr lang="en-GB" dirty="0"/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Nutrition facts: </a:t>
            </a:r>
            <a:r>
              <a:rPr lang="en-GB" dirty="0">
                <a:hlinkClick r:id="rId3"/>
              </a:rPr>
              <a:t>https://fdc.nal.usda.gov/</a:t>
            </a:r>
            <a:endParaRPr lang="en-GB" dirty="0"/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Local database for meals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Database and Nutrition API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DD.MM.YYYY</a:t>
            </a:r>
            <a:endParaRPr lang="de-D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Project/App Title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61A387-6D12-4958-8204-15514B1E6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15" y="2853745"/>
            <a:ext cx="6114243" cy="29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Demo time….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DD.MM.YYYY</a:t>
            </a:r>
            <a:endParaRPr lang="de-D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Project/App Title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158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and Conclusion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Challenges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en-GB" dirty="0"/>
              <a:t>Find and use existing model -&gt; Training time would be too long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en-GB" dirty="0"/>
              <a:t>Find suitable models -&gt; limited performance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en-GB" dirty="0"/>
              <a:t>UI -&gt; try to keep it simple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en-GB" dirty="0"/>
              <a:t>Database ORM -&gt; hibernate not found</a:t>
            </a:r>
          </a:p>
          <a:p>
            <a:pPr marL="298350" indent="-285750">
              <a:buFont typeface="Arial" panose="020B0604020202020204" pitchFamily="34" charset="0"/>
              <a:buChar char="•"/>
            </a:pPr>
            <a:r>
              <a:rPr lang="en-GB" dirty="0"/>
              <a:t>Extensions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en-GB" dirty="0"/>
              <a:t>Recipe API and suggestions based on your nutrition intake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en-GB" dirty="0"/>
              <a:t>Better model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en-GB" dirty="0"/>
              <a:t>Even more detailed statistics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en-GB" dirty="0"/>
              <a:t>(cannibal mode if camera detects a human…)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01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983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…and how we overcame them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DD.MM.YYYY</a:t>
            </a:r>
            <a:endParaRPr lang="de-D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Project/App Title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6214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F2F2B-1AF0-4022-A37C-76E287C8E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Team: Sebastian Rossi, Sebastian Lutz</a:t>
            </a:r>
          </a:p>
          <a:p>
            <a:r>
              <a:rPr lang="de-DE" dirty="0"/>
              <a:t>Universität Augsburg</a:t>
            </a:r>
          </a:p>
          <a:p>
            <a:r>
              <a:rPr lang="de-DE" dirty="0"/>
              <a:t>www.uni-augsburg.de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E4386E-DB48-4019-A082-EFD04F003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de-DE" i="1" dirty="0"/>
              <a:t>Send NUTEZ.</a:t>
            </a:r>
          </a:p>
          <a:p>
            <a:pPr algn="ctr"/>
            <a:r>
              <a:rPr lang="de-DE" i="1" dirty="0"/>
              <a:t>Food </a:t>
            </a:r>
            <a:r>
              <a:rPr lang="de-DE" i="1" dirty="0" err="1"/>
              <a:t>tracking</a:t>
            </a:r>
            <a:r>
              <a:rPr lang="de-DE" i="1" dirty="0"/>
              <a:t> </a:t>
            </a:r>
            <a:r>
              <a:rPr lang="de-DE" i="1" dirty="0" err="1"/>
              <a:t>done</a:t>
            </a:r>
            <a:r>
              <a:rPr lang="de-DE" i="1" dirty="0"/>
              <a:t> </a:t>
            </a:r>
            <a:r>
              <a:rPr lang="de-DE" i="1" dirty="0" err="1"/>
              <a:t>right</a:t>
            </a:r>
            <a:r>
              <a:rPr lang="de-DE" i="1" dirty="0"/>
              <a:t>.</a:t>
            </a:r>
          </a:p>
        </p:txBody>
      </p:sp>
      <p:sp>
        <p:nvSpPr>
          <p:cNvPr id="49" name="Bildplatzhalter 48">
            <a:extLst>
              <a:ext uri="{FF2B5EF4-FFF2-40B4-BE49-F238E27FC236}">
                <a16:creationId xmlns:a16="http://schemas.microsoft.com/office/drawing/2014/main" id="{3571AA3C-89FC-4CE6-8A9A-48FC39BAC59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5" name="Logo_Basis_neg." hidden="1">
            <a:extLst>
              <a:ext uri="{FF2B5EF4-FFF2-40B4-BE49-F238E27FC236}">
                <a16:creationId xmlns:a16="http://schemas.microsoft.com/office/drawing/2014/main" id="{242A1C87-F174-4235-8E8C-2B4E7470950E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6" name="Logo_FAI_neg.">
            <a:extLst>
              <a:ext uri="{FF2B5EF4-FFF2-40B4-BE49-F238E27FC236}">
                <a16:creationId xmlns:a16="http://schemas.microsoft.com/office/drawing/2014/main" id="{4B9732E3-3A0C-43F2-8F62-6C1404F68017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JUF_neg." hidden="1">
            <a:extLst>
              <a:ext uri="{FF2B5EF4-FFF2-40B4-BE49-F238E27FC236}">
                <a16:creationId xmlns:a16="http://schemas.microsoft.com/office/drawing/2014/main" id="{1D68CE12-47B0-413A-A2EE-1ACCC8D5AC02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KTF_neg." hidden="1">
            <a:extLst>
              <a:ext uri="{FF2B5EF4-FFF2-40B4-BE49-F238E27FC236}">
                <a16:creationId xmlns:a16="http://schemas.microsoft.com/office/drawing/2014/main" id="{90EE37F4-46FE-4A46-8DE9-C5D444BAF882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MEF_neg." hidden="1">
            <a:extLst>
              <a:ext uri="{FF2B5EF4-FFF2-40B4-BE49-F238E27FC236}">
                <a16:creationId xmlns:a16="http://schemas.microsoft.com/office/drawing/2014/main" id="{03D0F97F-A27E-40AB-AF24-CE30EB67FFF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NTF_neg." hidden="1">
            <a:extLst>
              <a:ext uri="{FF2B5EF4-FFF2-40B4-BE49-F238E27FC236}">
                <a16:creationId xmlns:a16="http://schemas.microsoft.com/office/drawing/2014/main" id="{193829F2-94CC-4D15-A310-41122C1C83E7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PHF_neg." hidden="1">
            <a:extLst>
              <a:ext uri="{FF2B5EF4-FFF2-40B4-BE49-F238E27FC236}">
                <a16:creationId xmlns:a16="http://schemas.microsoft.com/office/drawing/2014/main" id="{0ED4420A-6A6D-4893-BE24-1FAAEC0D64A6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SF_neg." hidden="1">
            <a:extLst>
              <a:ext uri="{FF2B5EF4-FFF2-40B4-BE49-F238E27FC236}">
                <a16:creationId xmlns:a16="http://schemas.microsoft.com/office/drawing/2014/main" id="{F93ACA94-7046-4D77-8BCB-E7E565CAFF4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WWF_neg." hidden="1">
            <a:extLst>
              <a:ext uri="{FF2B5EF4-FFF2-40B4-BE49-F238E27FC236}">
                <a16:creationId xmlns:a16="http://schemas.microsoft.com/office/drawing/2014/main" id="{43F9CDA1-7D12-43AC-9C84-201B56C231ED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sp>
        <p:nvSpPr>
          <p:cNvPr id="2" name="Marcador de posición de imagen 1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020575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Office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357</Words>
  <Application>Microsoft Office PowerPoint</Application>
  <PresentationFormat>Breitbild</PresentationFormat>
  <Paragraphs>78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Symbol</vt:lpstr>
      <vt:lpstr>Wingdings</vt:lpstr>
      <vt:lpstr>Office</vt:lpstr>
      <vt:lpstr>Send NUTEZ Food Tracking  done right.</vt:lpstr>
      <vt:lpstr>Content</vt:lpstr>
      <vt:lpstr>Introduction</vt:lpstr>
      <vt:lpstr>Implementation</vt:lpstr>
      <vt:lpstr>Implementation</vt:lpstr>
      <vt:lpstr>Data</vt:lpstr>
      <vt:lpstr>Live Demo</vt:lpstr>
      <vt:lpstr>Challenges and Conclusion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ein- oder mehrzeilig</dc:title>
  <dc:creator>Michael Hallermayer</dc:creator>
  <cp:lastModifiedBy>Sebastian Thomas</cp:lastModifiedBy>
  <cp:revision>45</cp:revision>
  <dcterms:created xsi:type="dcterms:W3CDTF">2019-03-28T18:04:04Z</dcterms:created>
  <dcterms:modified xsi:type="dcterms:W3CDTF">2022-04-01T12:38:13Z</dcterms:modified>
</cp:coreProperties>
</file>